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28"/>
  </p:notesMasterIdLst>
  <p:handoutMasterIdLst>
    <p:handoutMasterId r:id="rId29"/>
  </p:handoutMasterIdLst>
  <p:sldIdLst>
    <p:sldId id="343" r:id="rId2"/>
    <p:sldId id="422" r:id="rId3"/>
    <p:sldId id="423" r:id="rId4"/>
    <p:sldId id="424" r:id="rId5"/>
    <p:sldId id="427" r:id="rId6"/>
    <p:sldId id="428" r:id="rId7"/>
    <p:sldId id="398" r:id="rId8"/>
    <p:sldId id="397" r:id="rId9"/>
    <p:sldId id="384" r:id="rId10"/>
    <p:sldId id="399" r:id="rId11"/>
    <p:sldId id="386" r:id="rId12"/>
    <p:sldId id="387" r:id="rId13"/>
    <p:sldId id="388" r:id="rId14"/>
    <p:sldId id="389" r:id="rId15"/>
    <p:sldId id="391" r:id="rId16"/>
    <p:sldId id="393" r:id="rId17"/>
    <p:sldId id="425" r:id="rId18"/>
    <p:sldId id="426" r:id="rId19"/>
    <p:sldId id="433" r:id="rId20"/>
    <p:sldId id="434" r:id="rId21"/>
    <p:sldId id="437" r:id="rId22"/>
    <p:sldId id="436" r:id="rId23"/>
    <p:sldId id="435" r:id="rId24"/>
    <p:sldId id="430" r:id="rId25"/>
    <p:sldId id="357" r:id="rId26"/>
    <p:sldId id="326" r:id="rId2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25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F680405F-714E-454F-9979-016D4955D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32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EC4B9F9F-9435-4469-AE2E-8F669FC43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66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C9AC9B-DC50-4F11-BAC5-477192BDE4B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7588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83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83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2248727-8196-44AC-B951-06C4C9C4CC1F}" type="datetime2">
              <a:rPr lang="en-US"/>
              <a:pPr>
                <a:defRPr/>
              </a:pPr>
              <a:t>Tuesday, February 3, 15</a:t>
            </a:fld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Ice, Snow and Water: Impactsof Climate Change on California and Himalayan Asia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ADC7EFA-9923-4CB4-B133-08AFC87B9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8F0BE-F177-4944-97E4-BABEE43144D2}" type="datetime2">
              <a:rPr lang="en-US"/>
              <a:pPr>
                <a:defRPr/>
              </a:pPr>
              <a:t>Tuesday, February 3, 15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Ice, Snow and Water: Impactsof Climate Change on California and Himalayan Asia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950E6-BCA6-42D2-9EE9-2C22674BE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8394A-15FD-4307-9598-E6F661C4C2B7}" type="datetime2">
              <a:rPr lang="en-US"/>
              <a:pPr>
                <a:defRPr/>
              </a:pPr>
              <a:t>Tuesday, February 3, 15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Ice, Snow and Water: Impactsof Climate Change on California and Himalayan Asia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313DD-6CEB-4FAE-9FC6-1DDC74BED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1C444-8D9C-48AC-B340-BA3FA7B316E5}" type="datetime2">
              <a:rPr lang="en-US"/>
              <a:pPr>
                <a:defRPr/>
              </a:pPr>
              <a:t>Tuesday, February 3, 15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Ice, Snow and Water: Impactsof Climate Change on California and Himalayan Asia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26567-5A2C-4132-A05D-CD4E80A8C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D7292-63ED-43D8-9162-34BECD91EF6D}" type="datetime2">
              <a:rPr lang="en-US"/>
              <a:pPr>
                <a:defRPr/>
              </a:pPr>
              <a:t>Tuesday, February 3, 15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Ice, Snow and Water: Impactsof Climate Change on California and Himalayan Asia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E2C3D-C7E6-40FC-A4B9-41FD85E0B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B1662-592B-40AE-AFD2-FAAC2A282D27}" type="datetime2">
              <a:rPr lang="en-US"/>
              <a:pPr>
                <a:defRPr/>
              </a:pPr>
              <a:t>Tuesday, February 3, 15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Ice, Snow and Water: Impactsof Climate Change on California and Himalayan Asia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C0670-28D7-4129-A5AE-087107486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C3C71-BDA2-4925-8A7D-82A44DE8EE6D}" type="datetime2">
              <a:rPr lang="en-US"/>
              <a:pPr>
                <a:defRPr/>
              </a:pPr>
              <a:t>Tuesday, February 3, 15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Ice, Snow and Water: Impactsof Climate Change on California and Himalayan Asia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71ACE-BD3D-4FEB-8B89-7597BD78D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34FE6-9DA8-40DA-8B31-1760BE19F6AF}" type="datetime2">
              <a:rPr lang="en-US"/>
              <a:pPr>
                <a:defRPr/>
              </a:pPr>
              <a:t>Tuesday, February 3, 15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Ice, Snow and Water: Impactsof Climate Change on California and Himalayan Asia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9F7EE-2166-41F1-BDE1-D5D46D24F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D98BF-1E29-4484-9B58-52DBB0522574}" type="datetime2">
              <a:rPr lang="en-US"/>
              <a:pPr>
                <a:defRPr/>
              </a:pPr>
              <a:t>Tuesday, February 3, 15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Ice, Snow and Water: Impactsof Climate Change on California and Himalayan Asia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A01BD-B9E0-413B-9738-79596A179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F2CFF-76C8-45B9-9C94-4B9B603F76AF}" type="datetime2">
              <a:rPr lang="en-US"/>
              <a:pPr>
                <a:defRPr/>
              </a:pPr>
              <a:t>Tuesday, February 3, 15</a:t>
            </a:fld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Ice, Snow and Water: Impactsof Climate Change on California and Himalayan Asia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E0FCE-2A71-4874-A742-3BA5A9AB6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5F0EA-9BC4-4BF0-AD87-DF3D0AFC9DE5}" type="datetime2">
              <a:rPr lang="en-US"/>
              <a:pPr>
                <a:defRPr/>
              </a:pPr>
              <a:t>Tuesday, February 3, 15</a:t>
            </a:fld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Ice, Snow and Water: Impactsof Climate Change on California and Himalayan Asia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9A963-68C6-4226-B976-6DF37C732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55F20-A10C-4DD5-90D3-061B6581C504}" type="datetime2">
              <a:rPr lang="en-US"/>
              <a:pPr>
                <a:defRPr/>
              </a:pPr>
              <a:t>Tuesday, February 3, 15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Ice, Snow and Water: Impactsof Climate Change on California and Himalayan Asia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7E5F2-B823-4AF0-8755-F98BB28D9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1FAE2-144B-4F01-978D-4D99B235FDA7}" type="datetime2">
              <a:rPr lang="en-US"/>
              <a:pPr>
                <a:defRPr/>
              </a:pPr>
              <a:t>Tuesday, February 3, 15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Ice, Snow and Water: Impactsof Climate Change on California and Himalayan Asia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A62F1-AD8E-462E-8A81-775E31F82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72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BA7FD812-0FAB-41B4-ADF7-50A5F76D7E27}" type="datetime2">
              <a:rPr lang="en-US"/>
              <a:pPr>
                <a:defRPr/>
              </a:pPr>
              <a:t>Tuesday, February 3, 15</a:t>
            </a:fld>
            <a:endParaRPr lang="en-US"/>
          </a:p>
        </p:txBody>
      </p:sp>
      <p:sp>
        <p:nvSpPr>
          <p:cNvPr id="972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72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4FB6D64-539B-4A1D-9E1C-7DE262CC0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" name="Picture 2" descr="http://upload.wikimedia.org/wikipedia/en/6/66/IIT_Delhi_logo.gi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6400"/>
            <a:ext cx="1226109" cy="122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hyperlink" Target="http://gisserver.civil.iitd.ac.in/nat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1524000"/>
          </a:xfrm>
        </p:spPr>
        <p:txBody>
          <a:bodyPr/>
          <a:lstStyle/>
          <a:p>
            <a:pPr algn="ctr"/>
            <a:r>
              <a:rPr lang="en-US" dirty="0" smtClean="0"/>
              <a:t>Hydrological </a:t>
            </a:r>
            <a:r>
              <a:rPr lang="en-US" dirty="0" err="1" smtClean="0"/>
              <a:t>Modelling</a:t>
            </a:r>
            <a:r>
              <a:rPr lang="en-US" dirty="0" smtClean="0"/>
              <a:t> in India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191000"/>
            <a:ext cx="7086600" cy="1905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dirty="0" smtClean="0"/>
              <a:t>A. K. </a:t>
            </a:r>
            <a:r>
              <a:rPr lang="en-US" dirty="0" err="1" smtClean="0"/>
              <a:t>Gosain</a:t>
            </a:r>
            <a:endParaRPr lang="en-US" dirty="0" smtClean="0"/>
          </a:p>
          <a:p>
            <a:pPr>
              <a:buFont typeface="Wingdings 2" pitchFamily="18" charset="2"/>
              <a:buNone/>
            </a:pPr>
            <a:r>
              <a:rPr lang="en-US" sz="2600" dirty="0" smtClean="0"/>
              <a:t>Professor, Civil Engineering Department</a:t>
            </a:r>
          </a:p>
          <a:p>
            <a:pPr>
              <a:buFont typeface="Wingdings 2" pitchFamily="18" charset="2"/>
              <a:buNone/>
            </a:pPr>
            <a:r>
              <a:rPr lang="en-US" sz="2600" dirty="0" smtClean="0"/>
              <a:t>Indian Institute of Technology Delhi</a:t>
            </a:r>
          </a:p>
          <a:p>
            <a:pPr>
              <a:buFont typeface="Wingdings 2" pitchFamily="18" charset="2"/>
              <a:buNone/>
            </a:pPr>
            <a:endParaRPr lang="en-US" sz="2600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  <p:pic>
        <p:nvPicPr>
          <p:cNvPr id="4" name="Picture 2" descr="http://upload.wikimedia.org/wikipedia/en/6/66/IIT_Delhi_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891" y="5631891"/>
            <a:ext cx="1226109" cy="122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081087"/>
          </a:xfrm>
        </p:spPr>
        <p:txBody>
          <a:bodyPr/>
          <a:lstStyle/>
          <a:p>
            <a:pPr eaLnBrk="1" hangingPunct="1"/>
            <a:r>
              <a:rPr lang="en-US" dirty="0" smtClean="0"/>
              <a:t>Modelling Outcomes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Detailed outputs include all the water balance component at spatial and temporal scales which are analysed for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Changes in magnitude and frequency of flood peaks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Severity of droughts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Changes in flow patterns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Changes in groundwater recharge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Change in precipitation towards 2030s and 2080s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14313"/>
            <a:ext cx="8077200" cy="1462087"/>
          </a:xfrm>
        </p:spPr>
        <p:txBody>
          <a:bodyPr/>
          <a:lstStyle/>
          <a:p>
            <a:r>
              <a:rPr lang="en-IN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Change in Water Yield towards 2030s and 2080s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Change in </a:t>
            </a:r>
            <a:r>
              <a:rPr lang="en-IN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Evapo</a:t>
            </a:r>
            <a:r>
              <a:rPr lang="en-IN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-transpiration towards 2030s and 2080s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Change in Sediment Yield  towards 2030s and 2080s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Change in monsoon drought weeks towards 2030s &amp; 2080s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25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2511" y="2898000"/>
            <a:ext cx="5111489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6200"/>
            <a:ext cx="8031163" cy="533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chemeClr val="tx2">
                    <a:satMod val="130000"/>
                  </a:schemeClr>
                </a:solidFill>
              </a:rPr>
              <a:t>Ganga</a:t>
            </a:r>
            <a:r>
              <a:rPr lang="en-US" sz="2800" dirty="0" smtClean="0">
                <a:solidFill>
                  <a:schemeClr val="tx2">
                    <a:satMod val="130000"/>
                  </a:schemeClr>
                </a:solidFill>
              </a:rPr>
              <a:t> Basin Hydrological </a:t>
            </a:r>
            <a:r>
              <a:rPr lang="en-US" sz="2800" dirty="0" err="1" smtClean="0">
                <a:solidFill>
                  <a:schemeClr val="tx2">
                    <a:satMod val="130000"/>
                  </a:schemeClr>
                </a:solidFill>
              </a:rPr>
              <a:t>Modelling</a:t>
            </a:r>
            <a:r>
              <a:rPr lang="en-US" sz="2800" dirty="0" smtClean="0">
                <a:solidFill>
                  <a:schemeClr val="tx2">
                    <a:satMod val="130000"/>
                  </a:schemeClr>
                </a:solidFill>
              </a:rPr>
              <a:t> – Base layers</a:t>
            </a:r>
            <a:endParaRPr lang="en-US" sz="2800" dirty="0">
              <a:solidFill>
                <a:schemeClr val="tx2">
                  <a:satMod val="130000"/>
                </a:schemeClr>
              </a:solidFill>
            </a:endParaRPr>
          </a:p>
        </p:txBody>
      </p:sp>
      <p:grpSp>
        <p:nvGrpSpPr>
          <p:cNvPr id="13315" name="Group 7"/>
          <p:cNvGrpSpPr>
            <a:grpSpLocks/>
          </p:cNvGrpSpPr>
          <p:nvPr/>
        </p:nvGrpSpPr>
        <p:grpSpPr bwMode="auto">
          <a:xfrm>
            <a:off x="228600" y="533400"/>
            <a:ext cx="8718550" cy="6324600"/>
            <a:chOff x="304800" y="533400"/>
            <a:chExt cx="8719279" cy="63246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533400"/>
              <a:ext cx="4300986" cy="3240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8200" y="533400"/>
              <a:ext cx="4360428" cy="3240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3618000"/>
              <a:ext cx="4255009" cy="3240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8200" y="3618000"/>
              <a:ext cx="4375879" cy="3240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2117896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endParaRPr lang="en-IN" dirty="0">
              <a:solidFill>
                <a:schemeClr val="tx2">
                  <a:satMod val="130000"/>
                </a:schemeClr>
              </a:solidFill>
            </a:endParaRPr>
          </a:p>
        </p:txBody>
      </p:sp>
      <p:grpSp>
        <p:nvGrpSpPr>
          <p:cNvPr id="14339" name="Group 7"/>
          <p:cNvGrpSpPr>
            <a:grpSpLocks/>
          </p:cNvGrpSpPr>
          <p:nvPr/>
        </p:nvGrpSpPr>
        <p:grpSpPr bwMode="auto">
          <a:xfrm>
            <a:off x="25400" y="16932"/>
            <a:ext cx="9118600" cy="6841067"/>
            <a:chOff x="150729" y="228600"/>
            <a:chExt cx="8764671" cy="66294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0729" y="228600"/>
              <a:ext cx="4345071" cy="3240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60932" y="228600"/>
              <a:ext cx="4354468" cy="3240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8566" y="3618000"/>
              <a:ext cx="4337234" cy="3240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41520" y="3618000"/>
              <a:ext cx="4373880" cy="3240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381000" y="-76200"/>
            <a:ext cx="8534400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Ganga</a:t>
            </a:r>
            <a:r>
              <a:rPr lang="en-US" sz="2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Basin Hydrological </a:t>
            </a:r>
            <a:r>
              <a:rPr lang="en-US" sz="2800" dirty="0" err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Modelling</a:t>
            </a:r>
            <a:r>
              <a:rPr lang="en-US" sz="2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– SWAT Outputs</a:t>
            </a:r>
          </a:p>
        </p:txBody>
      </p:sp>
    </p:spTree>
    <p:extLst>
      <p:ext uri="{BB962C8B-B14F-4D97-AF65-F5344CB8AC3E}">
        <p14:creationId xmlns:p14="http://schemas.microsoft.com/office/powerpoint/2010/main" val="390671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7082"/>
            <a:ext cx="8458200" cy="146208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Depth to Water Table for Present and Virgin Case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32" y="1524000"/>
            <a:ext cx="828886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78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60B8838-E747-4F7C-9797-E3012A6EB760}" type="datetime2">
              <a:rPr lang="en-US" smtClean="0"/>
              <a:pPr/>
              <a:t>Tuesday, February 3, 15</a:t>
            </a:fld>
            <a:endParaRPr lang="en-US" smtClean="0"/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038D1EB-9B22-4559-89ED-3C750C1FB127}" type="slidenum">
              <a:rPr lang="en-US"/>
              <a:pPr/>
              <a:t>2</a:t>
            </a:fld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0810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Water Resources Development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2133600"/>
            <a:ext cx="8229600" cy="4073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Water resource is finite (with natural variability)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Any development big or small involves in moving the water around (more often upstream)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Every development/intervention has associated impact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4032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793037" cy="1462087"/>
          </a:xfrm>
        </p:spPr>
        <p:txBody>
          <a:bodyPr/>
          <a:lstStyle/>
          <a:p>
            <a:r>
              <a:rPr lang="en-IN" sz="4000" dirty="0" smtClean="0"/>
              <a:t>Surface &amp; Groundwater </a:t>
            </a:r>
            <a:r>
              <a:rPr lang="en-IN" sz="4000" dirty="0"/>
              <a:t>I</a:t>
            </a:r>
            <a:r>
              <a:rPr lang="en-IN" sz="4000" dirty="0" smtClean="0"/>
              <a:t>nteraction for Present and Virgin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00200"/>
            <a:ext cx="796292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89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33" y="533400"/>
            <a:ext cx="8229600" cy="76434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Drainge</a:t>
            </a:r>
            <a:r>
              <a:rPr lang="en-US" dirty="0" smtClean="0"/>
              <a:t> Master Plan Delhi-Fate </a:t>
            </a:r>
            <a:r>
              <a:rPr lang="en-US" dirty="0" smtClean="0"/>
              <a:t>of Natural and Artificial Storm </a:t>
            </a:r>
            <a:r>
              <a:rPr lang="en-US" dirty="0" smtClean="0"/>
              <a:t>Drains</a:t>
            </a:r>
            <a:endParaRPr lang="en-IN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2362200"/>
            <a:ext cx="2944600" cy="4023360"/>
          </a:xfrm>
        </p:spPr>
        <p:txBody>
          <a:bodyPr>
            <a:normAutofit fontScale="77500" lnSpcReduction="20000"/>
          </a:bodyPr>
          <a:lstStyle/>
          <a:p>
            <a:r>
              <a:rPr lang="en-IN" sz="2800" dirty="0" smtClean="0"/>
              <a:t>Most of the drains (all shown in red) in Delhi Carry Sewage throughout the year</a:t>
            </a:r>
          </a:p>
          <a:p>
            <a:r>
              <a:rPr lang="en-IN" sz="2800" dirty="0" smtClean="0"/>
              <a:t>Storm drains are supposed to run only during the monsoon</a:t>
            </a:r>
          </a:p>
          <a:p>
            <a:r>
              <a:rPr lang="en-IN" sz="2800" dirty="0" smtClean="0"/>
              <a:t>Many of them are getting encroached and disappearing</a:t>
            </a:r>
          </a:p>
          <a:p>
            <a:pPr marL="457200" indent="-457200">
              <a:buNone/>
            </a:pPr>
            <a:endParaRPr lang="en-IN" sz="2800" dirty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12145"/>
            <a:ext cx="6167379" cy="564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758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1" y="821108"/>
            <a:ext cx="6232738" cy="59436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>
            <a:noAutofit/>
          </a:bodyPr>
          <a:lstStyle/>
          <a:p>
            <a:r>
              <a:rPr lang="en-US" sz="3200" dirty="0"/>
              <a:t>Inundation Mapping using Natural Drains- </a:t>
            </a:r>
            <a:r>
              <a:rPr lang="en-US" sz="3200" dirty="0" err="1"/>
              <a:t>Barapulla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666010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381000"/>
            <a:ext cx="7793037" cy="852488"/>
          </a:xfrm>
        </p:spPr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dirty="0"/>
              <a:t>M</a:t>
            </a:r>
            <a:r>
              <a:rPr lang="en-US" dirty="0" smtClean="0"/>
              <a:t>ajor Requirement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017713"/>
            <a:ext cx="8116888" cy="4114800"/>
          </a:xfrm>
        </p:spPr>
        <p:txBody>
          <a:bodyPr/>
          <a:lstStyle/>
          <a:p>
            <a:pPr eaLnBrk="1" hangingPunct="1"/>
            <a:r>
              <a:rPr lang="en-US" dirty="0"/>
              <a:t>T</a:t>
            </a:r>
            <a:r>
              <a:rPr lang="en-US" dirty="0" smtClean="0"/>
              <a:t>o we keep pace with the fast changing  baseline</a:t>
            </a:r>
          </a:p>
          <a:p>
            <a:pPr eaLnBrk="1" hangingPunct="1"/>
            <a:r>
              <a:rPr lang="en-US" dirty="0" smtClean="0"/>
              <a:t>A common framework is required to provide an integrated information base</a:t>
            </a:r>
          </a:p>
          <a:p>
            <a:pPr eaLnBrk="1" hangingPunct="1"/>
            <a:r>
              <a:rPr lang="en-US" dirty="0" smtClean="0"/>
              <a:t>Procedures/Tools for monitoring scenario generation and evaluation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3A7ED6B-E4C4-4D14-A17E-51EB5810A3B5}" type="datetime2">
              <a:rPr lang="en-US" smtClean="0"/>
              <a:pPr/>
              <a:t>Tuesday, February 3, 15</a:t>
            </a:fld>
            <a:endParaRPr lang="en-US" smtClean="0"/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10A5B7-2272-47D2-9015-EA83B6A30076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7078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081087"/>
          </a:xfrm>
        </p:spPr>
        <p:txBody>
          <a:bodyPr/>
          <a:lstStyle/>
          <a:p>
            <a:r>
              <a:rPr lang="en-IN" dirty="0" smtClean="0"/>
              <a:t>Recent Initiative by IIT Delhi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52600"/>
            <a:ext cx="7772400" cy="4114800"/>
          </a:xfrm>
        </p:spPr>
        <p:txBody>
          <a:bodyPr/>
          <a:lstStyle/>
          <a:p>
            <a:pPr marL="342900" lvl="1" indent="-342900">
              <a:buClr>
                <a:schemeClr val="folHlink"/>
              </a:buClr>
              <a:buSzPct val="60000"/>
            </a:pPr>
            <a:r>
              <a:rPr lang="en-IN" dirty="0"/>
              <a:t>MoU </a:t>
            </a:r>
            <a:r>
              <a:rPr lang="en-IN" dirty="0" smtClean="0"/>
              <a:t>signed between eWater </a:t>
            </a:r>
            <a:r>
              <a:rPr lang="en-IN" dirty="0"/>
              <a:t>of </a:t>
            </a:r>
            <a:r>
              <a:rPr lang="en-IN" dirty="0" smtClean="0"/>
              <a:t>Australia &amp; </a:t>
            </a:r>
            <a:r>
              <a:rPr lang="en-IN" dirty="0"/>
              <a:t>IIT </a:t>
            </a:r>
            <a:r>
              <a:rPr lang="en-IN" dirty="0" smtClean="0"/>
              <a:t>Delhi</a:t>
            </a:r>
          </a:p>
          <a:p>
            <a:pPr lvl="1"/>
            <a:r>
              <a:rPr lang="en-IN" sz="2400" dirty="0"/>
              <a:t>IITD identified Centre of Excellence for eWater</a:t>
            </a:r>
          </a:p>
          <a:p>
            <a:pPr lvl="1"/>
            <a:r>
              <a:rPr lang="en-IN" sz="2400" dirty="0" smtClean="0"/>
              <a:t>Engage in capacity building with a difference</a:t>
            </a:r>
          </a:p>
          <a:p>
            <a:r>
              <a:rPr lang="en-IN" sz="2800" dirty="0" smtClean="0"/>
              <a:t>Identified in collaboration with CWC four basins to initiate Basin Plans</a:t>
            </a:r>
          </a:p>
          <a:p>
            <a:pPr lvl="1"/>
            <a:r>
              <a:rPr lang="en-IN" sz="2400" dirty="0" smtClean="0"/>
              <a:t>Narmada Basin</a:t>
            </a:r>
          </a:p>
          <a:p>
            <a:pPr lvl="1"/>
            <a:r>
              <a:rPr lang="en-IN" sz="2400" dirty="0" smtClean="0"/>
              <a:t>Palar Basin</a:t>
            </a:r>
          </a:p>
          <a:p>
            <a:pPr lvl="1"/>
            <a:r>
              <a:rPr lang="en-IN" sz="2400" dirty="0" smtClean="0"/>
              <a:t>Mahi Basin</a:t>
            </a:r>
          </a:p>
          <a:p>
            <a:pPr lvl="1"/>
            <a:r>
              <a:rPr lang="en-IN" sz="2400" dirty="0" smtClean="0"/>
              <a:t>Yamuna Basin upto Etawah</a:t>
            </a:r>
          </a:p>
          <a:p>
            <a:pPr lvl="1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508036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004887"/>
          </a:xfrm>
        </p:spPr>
        <p:txBody>
          <a:bodyPr/>
          <a:lstStyle/>
          <a:p>
            <a:pPr eaLnBrk="1" hangingPunct="1"/>
            <a:r>
              <a:rPr lang="en-US" smtClean="0"/>
              <a:t>Conclusions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800" dirty="0" smtClean="0"/>
              <a:t>Integrated River Basin Management plans are required to be formulated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dirty="0" smtClean="0"/>
              <a:t>Creation of sharable information is essential for sustainable use of water resources through engagement of stakeholders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dirty="0" smtClean="0"/>
              <a:t>For the purpose one of the essential requirement is capacity building of all the organizations engaged in the process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marL="609600" indent="-609600" eaLnBrk="1" hangingPunct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2253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92604E8-114D-459C-8324-876E706CD0B3}" type="datetime2">
              <a:rPr lang="en-US" smtClean="0"/>
              <a:pPr/>
              <a:t>Tuesday, February 3, 15</a:t>
            </a:fld>
            <a:endParaRPr lang="en-US" smtClean="0"/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2F7A57-395F-4125-8C46-B78FFEA973CD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362200"/>
            <a:ext cx="6096000" cy="1143000"/>
          </a:xfrm>
        </p:spPr>
        <p:txBody>
          <a:bodyPr/>
          <a:lstStyle/>
          <a:p>
            <a:pPr eaLnBrk="1" hangingPunct="1"/>
            <a:r>
              <a:rPr lang="en-US" smtClean="0"/>
              <a:t>Thank you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3541503-F517-4EB9-B586-E6FABBCAC8D3}" type="datetime2">
              <a:rPr lang="en-US" smtClean="0"/>
              <a:pPr/>
              <a:t>Tuesday, February 3, 15</a:t>
            </a:fld>
            <a:endParaRPr lang="en-US" smtClean="0"/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19CC088-DDAA-4CD5-8E11-E9AFD0E6564E}" type="slidenum">
              <a:rPr lang="en-US"/>
              <a:pPr/>
              <a:t>3</a:t>
            </a:fld>
            <a:endParaRPr 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84582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Issues </a:t>
            </a:r>
            <a:r>
              <a:rPr lang="en-US" dirty="0"/>
              <a:t>a</a:t>
            </a:r>
            <a:r>
              <a:rPr lang="en-US" dirty="0" smtClean="0"/>
              <a:t>round </a:t>
            </a:r>
            <a:r>
              <a:rPr lang="en-US" dirty="0"/>
              <a:t>W</a:t>
            </a:r>
            <a:r>
              <a:rPr lang="en-US" dirty="0" smtClean="0"/>
              <a:t>ater </a:t>
            </a:r>
            <a:r>
              <a:rPr lang="en-US" dirty="0"/>
              <a:t>R</a:t>
            </a:r>
            <a:r>
              <a:rPr lang="en-US" dirty="0" smtClean="0"/>
              <a:t>esources </a:t>
            </a:r>
            <a:r>
              <a:rPr lang="en-US" dirty="0"/>
              <a:t>D</a:t>
            </a:r>
            <a:r>
              <a:rPr lang="en-US" dirty="0" smtClean="0"/>
              <a:t>evelopment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Many parallel </a:t>
            </a:r>
            <a:r>
              <a:rPr lang="en-US" dirty="0"/>
              <a:t>programs </a:t>
            </a:r>
            <a:r>
              <a:rPr lang="en-US" dirty="0" smtClean="0"/>
              <a:t>with competing </a:t>
            </a:r>
            <a:r>
              <a:rPr lang="en-US" dirty="0"/>
              <a:t>demands</a:t>
            </a:r>
          </a:p>
          <a:p>
            <a:pPr lvl="1" eaLnBrk="1" hangingPunct="1"/>
            <a:r>
              <a:rPr lang="en-US" dirty="0" smtClean="0"/>
              <a:t>Such as watershed management, rainwater harvesting, urban &amp; industrial development, etc.</a:t>
            </a:r>
          </a:p>
          <a:p>
            <a:pPr eaLnBrk="1" hangingPunct="1"/>
            <a:r>
              <a:rPr lang="en-US" dirty="0"/>
              <a:t>Ignoring environmental demand</a:t>
            </a:r>
          </a:p>
          <a:p>
            <a:pPr eaLnBrk="1" hangingPunct="1"/>
            <a:r>
              <a:rPr lang="en-US" dirty="0" smtClean="0"/>
              <a:t>No mechanism for tradeoffs between competing demands </a:t>
            </a:r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7830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182688" y="214313"/>
            <a:ext cx="7761287" cy="1081087"/>
          </a:xfrm>
        </p:spPr>
        <p:txBody>
          <a:bodyPr/>
          <a:lstStyle/>
          <a:p>
            <a:r>
              <a:rPr lang="en-US" dirty="0" smtClean="0"/>
              <a:t>Sustainability – Major concern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This brings us to the question of sustainability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Which is about maintaining the hydrological and environmental health of the drainage system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IWRM philosophy has been the scientific option available but seldom used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Basin being the natural system where water balance can be resolved and thereby impacts of the manmade interferences  quantified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4162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157287"/>
          </a:xfrm>
        </p:spPr>
        <p:txBody>
          <a:bodyPr/>
          <a:lstStyle/>
          <a:p>
            <a:r>
              <a:rPr lang="en-IN" dirty="0" smtClean="0"/>
              <a:t>Actions required to be taken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Develop </a:t>
            </a:r>
            <a:r>
              <a:rPr lang="en-IN" dirty="0" smtClean="0"/>
              <a:t>Integrtaed River </a:t>
            </a:r>
            <a:r>
              <a:rPr lang="en-IN" dirty="0" smtClean="0"/>
              <a:t>Basin Management Plans</a:t>
            </a:r>
          </a:p>
          <a:p>
            <a:pPr lvl="1"/>
            <a:r>
              <a:rPr lang="en-IN" dirty="0" smtClean="0"/>
              <a:t>Resource availability (temporal &amp; spatial)</a:t>
            </a:r>
          </a:p>
          <a:p>
            <a:pPr lvl="1"/>
            <a:r>
              <a:rPr lang="en-IN" dirty="0" smtClean="0"/>
              <a:t>Present &amp; future demand</a:t>
            </a:r>
          </a:p>
          <a:p>
            <a:pPr lvl="1"/>
            <a:r>
              <a:rPr lang="en-IN" dirty="0"/>
              <a:t>Efficiencies of projects</a:t>
            </a:r>
          </a:p>
          <a:p>
            <a:pPr lvl="1"/>
            <a:r>
              <a:rPr lang="en-IN" dirty="0" smtClean="0"/>
              <a:t>Environmental status</a:t>
            </a:r>
          </a:p>
          <a:p>
            <a:pPr lvl="1"/>
            <a:r>
              <a:rPr lang="en-IN" dirty="0" smtClean="0"/>
              <a:t>Developmental pathways (with &amp; without Climate Change)</a:t>
            </a:r>
          </a:p>
          <a:p>
            <a:pPr lvl="1"/>
            <a:r>
              <a:rPr lang="en-IN" dirty="0" smtClean="0"/>
              <a:t>Information formulation &amp; sharing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1575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004887"/>
          </a:xfrm>
        </p:spPr>
        <p:txBody>
          <a:bodyPr/>
          <a:lstStyle/>
          <a:p>
            <a:r>
              <a:rPr lang="en-IN" dirty="0" smtClean="0"/>
              <a:t>Scientific base is essential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7772400" cy="4114800"/>
          </a:xfrm>
        </p:spPr>
        <p:txBody>
          <a:bodyPr/>
          <a:lstStyle/>
          <a:p>
            <a:r>
              <a:rPr lang="en-IN" dirty="0" smtClean="0"/>
              <a:t>All the above actions require specific models to be deployed</a:t>
            </a:r>
          </a:p>
          <a:p>
            <a:pPr lvl="1"/>
            <a:r>
              <a:rPr lang="en-IN" dirty="0" smtClean="0"/>
              <a:t>Hydrological model</a:t>
            </a:r>
          </a:p>
          <a:p>
            <a:pPr lvl="1"/>
            <a:r>
              <a:rPr lang="en-IN" dirty="0"/>
              <a:t>Groundwater model</a:t>
            </a:r>
          </a:p>
          <a:p>
            <a:pPr lvl="1"/>
            <a:r>
              <a:rPr lang="en-IN" dirty="0" smtClean="0"/>
              <a:t>Hydraulic model</a:t>
            </a:r>
          </a:p>
          <a:p>
            <a:pPr lvl="1"/>
            <a:r>
              <a:rPr lang="en-IN" dirty="0" smtClean="0"/>
              <a:t>Water quality model</a:t>
            </a:r>
          </a:p>
          <a:p>
            <a:pPr lvl="1"/>
            <a:r>
              <a:rPr lang="en-IN" dirty="0" smtClean="0"/>
              <a:t>Environment model</a:t>
            </a:r>
          </a:p>
          <a:p>
            <a:pPr lvl="1"/>
            <a:r>
              <a:rPr lang="en-IN" dirty="0" smtClean="0"/>
              <a:t>System model</a:t>
            </a:r>
          </a:p>
          <a:p>
            <a:pPr lvl="1"/>
            <a:r>
              <a:rPr lang="en-IN" dirty="0" smtClean="0"/>
              <a:t>Frameworks to allow interoperability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3385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28600"/>
            <a:ext cx="8382000" cy="1143000"/>
          </a:xfrm>
        </p:spPr>
        <p:txBody>
          <a:bodyPr/>
          <a:lstStyle/>
          <a:p>
            <a:r>
              <a:rPr lang="en-US" dirty="0" smtClean="0"/>
              <a:t>Hydrological Model Components</a:t>
            </a:r>
          </a:p>
        </p:txBody>
      </p:sp>
      <p:pic>
        <p:nvPicPr>
          <p:cNvPr id="12291" name="Picture 3" descr="ch1_fig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1143000"/>
            <a:ext cx="6781800" cy="5292725"/>
          </a:xfrm>
        </p:spPr>
      </p:pic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8467" y="2209800"/>
            <a:ext cx="2743200" cy="42672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 smtClean="0">
                <a:solidFill>
                  <a:srgbClr val="CC3300"/>
                </a:solidFill>
              </a:rPr>
              <a:t>Desired Features</a:t>
            </a:r>
          </a:p>
          <a:p>
            <a:r>
              <a:rPr lang="en-US" sz="2400" dirty="0" smtClean="0"/>
              <a:t>Physically based</a:t>
            </a:r>
          </a:p>
          <a:p>
            <a:r>
              <a:rPr lang="en-US" sz="2400" dirty="0" smtClean="0"/>
              <a:t>Distributed model</a:t>
            </a:r>
          </a:p>
          <a:p>
            <a:r>
              <a:rPr lang="en-US" sz="2400" dirty="0" smtClean="0"/>
              <a:t>Continuous time model (long term yield model)</a:t>
            </a:r>
          </a:p>
          <a:p>
            <a:r>
              <a:rPr lang="en-US" sz="2400" dirty="0" smtClean="0"/>
              <a:t>Use readily available data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Some of the major hydrological studies performed at IIT Delhi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/>
              <a:t>India’s National Communications </a:t>
            </a:r>
            <a:r>
              <a:rPr lang="en-US" dirty="0" smtClean="0"/>
              <a:t>(NATCOM) to UNFCCC Coordinated by </a:t>
            </a:r>
            <a:r>
              <a:rPr lang="en-US" dirty="0" err="1" smtClean="0"/>
              <a:t>MoEF</a:t>
            </a:r>
            <a:r>
              <a:rPr lang="en-US" dirty="0" smtClean="0"/>
              <a:t> (2004 and 2012)</a:t>
            </a:r>
          </a:p>
          <a:p>
            <a:pPr lvl="1" eaLnBrk="1" hangingPunct="1"/>
            <a:r>
              <a:rPr lang="en-US" dirty="0"/>
              <a:t>C</a:t>
            </a:r>
            <a:r>
              <a:rPr lang="en-US" dirty="0" smtClean="0"/>
              <a:t>limate change impacts on water Resources was entrusted to IIT Delhi </a:t>
            </a:r>
          </a:p>
          <a:p>
            <a:pPr eaLnBrk="1" hangingPunct="1"/>
            <a:r>
              <a:rPr lang="en-US" dirty="0" smtClean="0"/>
              <a:t>Ganga River Basin Management Plan of IIT Consortium</a:t>
            </a:r>
          </a:p>
          <a:p>
            <a:pPr lvl="1" eaLnBrk="1" hangingPunct="1"/>
            <a:r>
              <a:rPr lang="en-US" dirty="0" smtClean="0"/>
              <a:t>Hydrological and Groundwater </a:t>
            </a:r>
            <a:r>
              <a:rPr lang="en-US" dirty="0" err="1" smtClean="0"/>
              <a:t>modelling</a:t>
            </a:r>
            <a:endParaRPr lang="en-US" dirty="0" smtClean="0"/>
          </a:p>
          <a:p>
            <a:pPr lvl="1" eaLnBrk="1" hangingPunct="1"/>
            <a:r>
              <a:rPr lang="en-US" dirty="0" smtClean="0"/>
              <a:t>Team Leader of WRM Group</a:t>
            </a:r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0025" y="228600"/>
            <a:ext cx="8943975" cy="700088"/>
          </a:xfrm>
        </p:spPr>
        <p:txBody>
          <a:bodyPr/>
          <a:lstStyle/>
          <a:p>
            <a:r>
              <a:rPr lang="en-US" dirty="0" smtClean="0"/>
              <a:t>River Basins Modeled – NATCOM II </a:t>
            </a:r>
          </a:p>
        </p:txBody>
      </p:sp>
      <p:pic>
        <p:nvPicPr>
          <p:cNvPr id="16387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67000" y="1752600"/>
            <a:ext cx="4495800" cy="5105400"/>
          </a:xfrm>
        </p:spPr>
      </p:pic>
      <p:sp>
        <p:nvSpPr>
          <p:cNvPr id="2" name="Rectangle 1"/>
          <p:cNvSpPr/>
          <p:nvPr/>
        </p:nvSpPr>
        <p:spPr>
          <a:xfrm>
            <a:off x="990600" y="1066800"/>
            <a:ext cx="7772400" cy="48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09700" lvl="2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hlinkClick r:id="rId3"/>
              </a:rPr>
              <a:t>http://gisserver.civil.iitd.ac.in/natcom/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8057</TotalTime>
  <Words>609</Words>
  <Application>Microsoft Macintosh PowerPoint</Application>
  <PresentationFormat>On-screen Show (4:3)</PresentationFormat>
  <Paragraphs>102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Blends</vt:lpstr>
      <vt:lpstr>Hydrological Modelling in India</vt:lpstr>
      <vt:lpstr>Water Resources Development</vt:lpstr>
      <vt:lpstr>Issues around Water Resources Development</vt:lpstr>
      <vt:lpstr>Sustainability – Major concern</vt:lpstr>
      <vt:lpstr>Actions required to be taken </vt:lpstr>
      <vt:lpstr>Scientific base is essential </vt:lpstr>
      <vt:lpstr>Hydrological Model Components</vt:lpstr>
      <vt:lpstr>Some of the major hydrological studies performed at IIT Delhi</vt:lpstr>
      <vt:lpstr>River Basins Modeled – NATCOM II </vt:lpstr>
      <vt:lpstr>Modelling Outcomes</vt:lpstr>
      <vt:lpstr>Change in precipitation towards 2030s and 2080s </vt:lpstr>
      <vt:lpstr>Change in Water Yield towards 2030s and 2080s</vt:lpstr>
      <vt:lpstr>Change in Evapo-transpiration towards 2030s and 2080s</vt:lpstr>
      <vt:lpstr>Change in Sediment Yield  towards 2030s and 2080s</vt:lpstr>
      <vt:lpstr>Change in monsoon drought weeks towards 2030s &amp; 2080s</vt:lpstr>
      <vt:lpstr>PowerPoint Presentation</vt:lpstr>
      <vt:lpstr>Ganga Basin Hydrological Modelling – Base layers</vt:lpstr>
      <vt:lpstr> </vt:lpstr>
      <vt:lpstr>Depth to Water Table for Present and Virgin Case</vt:lpstr>
      <vt:lpstr>Surface &amp; Groundwater Interaction for Present and Virgin</vt:lpstr>
      <vt:lpstr>Drainge Master Plan Delhi-Fate of Natural and Artificial Storm Drains</vt:lpstr>
      <vt:lpstr>Inundation Mapping using Natural Drains- Barapulla</vt:lpstr>
      <vt:lpstr>The Major Requirement</vt:lpstr>
      <vt:lpstr>Recent Initiative by IIT Delhi </vt:lpstr>
      <vt:lpstr>Conclusions</vt:lpstr>
      <vt:lpstr>Thank you</vt:lpstr>
    </vt:vector>
  </TitlesOfParts>
  <Company>Indian Institute of Technology, Delhi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 Water Assessment Tool SWAT</dc:title>
  <dc:creator>Sandhya Rao</dc:creator>
  <cp:lastModifiedBy>Ashvani Kumar Gosain</cp:lastModifiedBy>
  <cp:revision>137</cp:revision>
  <dcterms:created xsi:type="dcterms:W3CDTF">1999-10-28T04:29:22Z</dcterms:created>
  <dcterms:modified xsi:type="dcterms:W3CDTF">2015-02-03T03:32:26Z</dcterms:modified>
</cp:coreProperties>
</file>